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1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2"/>
    <p:sldId id="276" r:id="rId13"/>
    <p:sldId id="277" r:id="rId14"/>
    <p:sldId id="278" r:id="rId15"/>
    <p:sldId id="279" r:id="rId16"/>
    <p:sldId id="280" r:id="rId17"/>
    <p:sldId id="303" r:id="rId18"/>
    <p:sldId id="304" r:id="rId19"/>
    <p:sldId id="281" r:id="rId20"/>
    <p:sldId id="282" r:id="rId21"/>
    <p:sldId id="302" r:id="rId22"/>
    <p:sldId id="326" r:id="rId23"/>
    <p:sldId id="305" r:id="rId24"/>
    <p:sldId id="283" r:id="rId25"/>
    <p:sldId id="284" r:id="rId26"/>
    <p:sldId id="344" r:id="rId27"/>
    <p:sldId id="285" r:id="rId28"/>
    <p:sldId id="286" r:id="rId29"/>
    <p:sldId id="345" r:id="rId30"/>
    <p:sldId id="287" r:id="rId31"/>
    <p:sldId id="325" r:id="rId32"/>
    <p:sldId id="293" r:id="rId33"/>
    <p:sldId id="294" r:id="rId34"/>
    <p:sldId id="288" r:id="rId35"/>
    <p:sldId id="289" r:id="rId36"/>
    <p:sldId id="290" r:id="rId37"/>
    <p:sldId id="291" r:id="rId38"/>
    <p:sldId id="300" r:id="rId39"/>
    <p:sldId id="322" r:id="rId40"/>
    <p:sldId id="323" r:id="rId41"/>
    <p:sldId id="360" r:id="rId42"/>
    <p:sldId id="269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  <p14:sldId id="323"/>
            <p14:sldId id="360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86" d="100"/>
          <a:sy n="86" d="100"/>
        </p:scale>
        <p:origin x="-1122" y="-78"/>
      </p:cViewPr>
      <p:guideLst>
        <p:guide orient="horz" pos="2160"/>
        <p:guide pos="291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9-22T12:59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675 635,'0'1,"-3"-1,-2 1,-7 1,1-1,-3 0,2 0,3-1,1 0,3 0,3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7.bin"/><Relationship Id="rId3" Type="http://schemas.openxmlformats.org/officeDocument/2006/relationships/tags" Target="../tags/tag2.xml"/><Relationship Id="rId2" Type="http://schemas.openxmlformats.org/officeDocument/2006/relationships/image" Target="../media/image28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2.w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8.bin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hdphoto" Target="../media/image45.wdp"/><Relationship Id="rId1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2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baike.baidu.com/view/3314.htm" TargetMode="External"/><Relationship Id="rId1" Type="http://schemas.openxmlformats.org/officeDocument/2006/relationships/hyperlink" Target="http://baike.baidu.com/view/817251.htm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7851" y="78667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1910" y="291973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号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2020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571" y="219487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/>
                <a:gridCol w="660797"/>
                <a:gridCol w="660797"/>
                <a:gridCol w="660797"/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457200" y="1212602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57200" y="1212602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457200" y="1211015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  <a:endParaRPr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/>
        </p:nvGraphicFramePr>
        <p:xfrm>
          <a:off x="285750" y="2699469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1" imgW="2151380" imgH="1245870" progId="">
                  <p:embed/>
                </p:oleObj>
              </mc:Choice>
              <mc:Fallback>
                <p:oleObj name="Visio" r:id="rId1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699469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 smtClean="0"/>
              <a:t>在实验箱中，用二极管、三极管及电阻等分别构成如下电路并测试，同时记录有关数据。</a:t>
            </a:r>
            <a:endParaRPr lang="en-US" altLang="zh-CN" sz="2400" dirty="0" smtClean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 smtClean="0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 smtClean="0">
                <a:latin typeface="+mn-ea"/>
                <a:ea typeface="+mn-ea"/>
              </a:rPr>
              <a:t>Vcc</a:t>
            </a:r>
            <a:r>
              <a:rPr lang="zh-CN" altLang="en-US" sz="2200" dirty="0" smtClean="0">
                <a:latin typeface="+mn-ea"/>
                <a:ea typeface="+mn-ea"/>
              </a:rPr>
              <a:t>接</a:t>
            </a:r>
            <a:r>
              <a:rPr lang="zh-CN" altLang="en-US" sz="2200" dirty="0">
                <a:latin typeface="+mn-ea"/>
                <a:ea typeface="+mn-ea"/>
              </a:rPr>
              <a:t>实验箱</a:t>
            </a:r>
            <a:r>
              <a:rPr lang="zh-CN" altLang="en-US" sz="2200" dirty="0" smtClean="0">
                <a:latin typeface="+mn-ea"/>
                <a:ea typeface="+mn-ea"/>
              </a:rPr>
              <a:t>中</a:t>
            </a:r>
            <a:r>
              <a:rPr lang="en-US" altLang="zh-CN" sz="2200" dirty="0" smtClean="0">
                <a:latin typeface="+mn-ea"/>
                <a:ea typeface="+mn-ea"/>
              </a:rPr>
              <a:t>+</a:t>
            </a:r>
            <a:r>
              <a:rPr lang="en-US" altLang="zh-CN" sz="2200" dirty="0">
                <a:latin typeface="+mn-ea"/>
                <a:ea typeface="+mn-ea"/>
              </a:rPr>
              <a:t>5V</a:t>
            </a:r>
            <a:r>
              <a:rPr lang="zh-CN" altLang="en-US" sz="2200" dirty="0">
                <a:latin typeface="+mn-ea"/>
                <a:ea typeface="+mn-ea"/>
              </a:rPr>
              <a:t>直流</a:t>
            </a:r>
            <a:r>
              <a:rPr lang="zh-CN" altLang="en-US" sz="2200" dirty="0" smtClean="0">
                <a:latin typeface="+mn-ea"/>
                <a:ea typeface="+mn-ea"/>
              </a:rPr>
              <a:t>电源</a:t>
            </a:r>
            <a:r>
              <a:rPr lang="zh-CN" altLang="en-US" sz="2200" dirty="0">
                <a:latin typeface="+mn-ea"/>
                <a:ea typeface="+mn-ea"/>
              </a:rPr>
              <a:t>。</a:t>
            </a:r>
            <a:endParaRPr lang="zh-CN" altLang="en-US" sz="22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输入高低电平通过</a:t>
            </a:r>
            <a:r>
              <a:rPr lang="zh-CN" altLang="en-US" sz="2400" dirty="0" smtClean="0">
                <a:latin typeface="+mn-ea"/>
                <a:ea typeface="+mn-ea"/>
              </a:rPr>
              <a:t>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zh-CN" altLang="en-US" sz="2200" dirty="0" smtClean="0">
                <a:latin typeface="+mn-ea"/>
                <a:ea typeface="+mn-ea"/>
              </a:rPr>
              <a:t>产生。输入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及对应输出</a:t>
            </a:r>
            <a:r>
              <a:rPr lang="en-US" altLang="zh-CN" sz="2200" i="1" dirty="0" smtClean="0">
                <a:latin typeface="+mn-ea"/>
                <a:ea typeface="+mn-ea"/>
              </a:rPr>
              <a:t>F</a:t>
            </a:r>
            <a:r>
              <a:rPr lang="en-US" altLang="zh-CN" sz="2200" dirty="0" smtClean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/>
                <a:gridCol w="761798"/>
                <a:gridCol w="866037"/>
                <a:gridCol w="1395137"/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5147945" y="1183640"/>
          <a:ext cx="3898900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95725" imgH="2886075" progId="Paint.Picture">
                  <p:embed/>
                </p:oleObj>
              </mc:Choice>
              <mc:Fallback>
                <p:oleObj name="" r:id="rId1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898900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305175" imgH="3209925" progId="Paint.Picture">
                  <p:embed/>
                </p:oleObj>
              </mc:Choice>
              <mc:Fallback>
                <p:oleObj name="" r:id="rId3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高低电平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产</a:t>
            </a:r>
            <a:r>
              <a:rPr lang="zh-CN" altLang="en-US" sz="2800" b="1" dirty="0" smtClean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</a:t>
            </a:r>
            <a:r>
              <a:rPr lang="zh-CN" altLang="en-US" sz="2800" b="1" dirty="0" smtClean="0">
                <a:latin typeface="+mn-ea"/>
                <a:ea typeface="+mn-ea"/>
              </a:rPr>
              <a:t>电路图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zh-CN" altLang="en-US" sz="2800" b="1" dirty="0" smtClean="0">
                <a:latin typeface="+mn-ea"/>
                <a:ea typeface="+mn-ea"/>
              </a:rPr>
              <a:t>实验</a:t>
            </a:r>
            <a:r>
              <a:rPr lang="zh-CN" altLang="en-US" sz="2800" b="1" dirty="0">
                <a:latin typeface="+mn-ea"/>
                <a:ea typeface="+mn-ea"/>
              </a:rPr>
              <a:t>板内部给你接</a:t>
            </a:r>
            <a:r>
              <a:rPr lang="zh-CN" altLang="en-US" sz="2800" b="1" dirty="0" smtClean="0">
                <a:latin typeface="+mn-ea"/>
                <a:ea typeface="+mn-ea"/>
              </a:rPr>
              <a:t>好的，不</a:t>
            </a:r>
            <a:r>
              <a:rPr lang="zh-CN" altLang="en-US" sz="2800" b="1" dirty="0">
                <a:latin typeface="+mn-ea"/>
                <a:ea typeface="+mn-ea"/>
              </a:rPr>
              <a:t>需要你自己</a:t>
            </a:r>
            <a:r>
              <a:rPr lang="zh-CN" altLang="en-US" sz="2800" b="1" dirty="0" smtClean="0">
                <a:latin typeface="+mn-ea"/>
                <a:ea typeface="+mn-ea"/>
              </a:rPr>
              <a:t>接线，通过</a:t>
            </a:r>
            <a:r>
              <a:rPr lang="zh-CN" altLang="en-US" sz="2800" b="1" dirty="0">
                <a:latin typeface="+mn-ea"/>
                <a:ea typeface="+mn-ea"/>
              </a:rPr>
              <a:t>拨位</a:t>
            </a:r>
            <a:r>
              <a:rPr lang="zh-CN" altLang="en-US" sz="2800" b="1" dirty="0" smtClean="0">
                <a:latin typeface="+mn-ea"/>
                <a:ea typeface="+mn-ea"/>
              </a:rPr>
              <a:t>开关，插孔</a:t>
            </a:r>
            <a:r>
              <a:rPr lang="en-US" altLang="zh-CN" sz="2800" b="1" dirty="0" smtClean="0">
                <a:latin typeface="+mn-ea"/>
                <a:ea typeface="+mn-ea"/>
              </a:rPr>
              <a:t>S1/S2/S3/S4/S5/S6</a:t>
            </a:r>
            <a:r>
              <a:rPr lang="zh-CN" altLang="en-US" sz="2800" b="1" dirty="0" smtClean="0">
                <a:latin typeface="+mn-ea"/>
                <a:ea typeface="+mn-ea"/>
              </a:rPr>
              <a:t>能</a:t>
            </a:r>
            <a:r>
              <a:rPr lang="zh-CN" altLang="en-US" sz="2800" b="1" dirty="0">
                <a:latin typeface="+mn-ea"/>
                <a:ea typeface="+mn-ea"/>
              </a:rPr>
              <a:t>直接输出高电平和低</a:t>
            </a:r>
            <a:r>
              <a:rPr lang="zh-CN" altLang="en-US" sz="2800" b="1" dirty="0" smtClean="0">
                <a:latin typeface="+mn-ea"/>
                <a:ea typeface="+mn-ea"/>
              </a:rPr>
              <a:t>电平。</a:t>
            </a: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305175" imgH="3209925" progId="Paint.Picture">
                  <p:embed/>
                </p:oleObj>
              </mc:Choice>
              <mc:Fallback>
                <p:oleObj name="" r:id="rId2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62525" imgH="3609975" progId="Paint.Picture">
                  <p:embed/>
                </p:oleObj>
              </mc:Choice>
              <mc:Fallback>
                <p:oleObj name="" r:id="rId1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或门测试三组数据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419475" imgH="2943225" progId="Paint.Picture">
                  <p:embed/>
                </p:oleObj>
              </mc:Choice>
              <mc:Fallback>
                <p:oleObj name="" r:id="rId5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  <a:endParaRPr lang="zh-CN" dirty="0" err="1">
              <a:sym typeface="+mn-ea"/>
            </a:endParaRPr>
          </a:p>
        </p:txBody>
      </p:sp>
      <p:pic>
        <p:nvPicPr>
          <p:cNvPr id="4" name="内容占位符 3" descr="OR1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701040" y="3121025"/>
          <a:ext cx="7543165" cy="300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9267825" imgH="2686050" progId="Paint.Picture">
                  <p:embed/>
                </p:oleObj>
              </mc:Choice>
              <mc:Fallback>
                <p:oleObj name="" r:id="rId1" imgW="9267825" imgH="2686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040" y="3121025"/>
                        <a:ext cx="7543165" cy="300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866390" y="2775585"/>
            <a:ext cx="4370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ftp://stu:stu@10.78.18.201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en-US" altLang="zh-CN" sz="2400">
                <a:solidFill>
                  <a:srgbClr val="FF0000"/>
                </a:solidFill>
              </a:rPr>
              <a:t>ftp://10.78.18.201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/>
                <a:gridCol w="1093894"/>
                <a:gridCol w="1385599"/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测量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逻辑“非门”接线图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4958715" y="1163955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714750" imgH="3162300" progId="Paint.Picture">
                  <p:embed/>
                </p:oleObj>
              </mc:Choice>
              <mc:Fallback>
                <p:oleObj name="" r:id="rId2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r>
              <a:rPr lang="zh-CN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测试三组数据（报告中分析）</a:t>
            </a:r>
            <a:endParaRPr lang="zh-CN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290820" y="134747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62300" progId="Paint.Picture">
                  <p:embed/>
                </p:oleObj>
              </mc:Choice>
              <mc:Fallback>
                <p:oleObj name="" r:id="rId1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90820" y="134747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128010" y="379793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81450" imgH="3057525" progId="Paint.Picture">
                  <p:embed/>
                </p:oleObj>
              </mc:Choice>
              <mc:Fallback>
                <p:oleObj name="" r:id="rId3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8010" y="379793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23215" y="1347470"/>
          <a:ext cx="388937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3886200" imgH="2981325" progId="Paint.Picture">
                  <p:embed/>
                </p:oleObj>
              </mc:Choice>
              <mc:Fallback>
                <p:oleObj name="" r:id="rId5" imgW="3886200" imgH="2981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15" y="1347470"/>
                        <a:ext cx="3889375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/>
                <a:gridCol w="891122"/>
                <a:gridCol w="880192"/>
                <a:gridCol w="1341053"/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正逻辑“与非门”接线图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84134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/>
          <p:nvPr>
            <p:custDataLst>
              <p:tags r:id="rId3"/>
            </p:custDataLst>
          </p:nvPr>
        </p:nvGraphicFramePr>
        <p:xfrm>
          <a:off x="4641215" y="980440"/>
          <a:ext cx="4394200" cy="310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4391025" imgH="3371850" progId="Paint.Picture">
                  <p:embed/>
                </p:oleObj>
              </mc:Choice>
              <mc:Fallback>
                <p:oleObj name="" r:id="rId4" imgW="4391025" imgH="33718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1215" y="980440"/>
                        <a:ext cx="4394200" cy="310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156845"/>
            <a:ext cx="7967345" cy="954405"/>
          </a:xfrm>
        </p:spPr>
        <p:txBody>
          <a:bodyPr>
            <a:normAutofit/>
          </a:bodyPr>
          <a:p>
            <a:r>
              <a:rPr dirty="0">
                <a:solidFill>
                  <a:srgbClr val="FF0000"/>
                </a:solidFill>
                <a:sym typeface="+mn-ea"/>
              </a:rPr>
              <a:t>与非门</a:t>
            </a:r>
            <a:r>
              <a:rPr lang="zh-CN" dirty="0">
                <a:solidFill>
                  <a:srgbClr val="FF0000"/>
                </a:solidFill>
                <a:sym typeface="+mn-ea"/>
              </a:rPr>
              <a:t>三组测试数据（报告中分析）</a:t>
            </a:r>
            <a:endParaRPr lang="zh-CN" dirty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239395" y="962660"/>
          <a:ext cx="3860800" cy="345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857625" imgH="3448050" progId="Paint.Picture">
                  <p:embed/>
                </p:oleObj>
              </mc:Choice>
              <mc:Fallback>
                <p:oleObj name="" r:id="rId2" imgW="3857625" imgH="344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395" y="962660"/>
                        <a:ext cx="3860800" cy="345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19650" y="962660"/>
          <a:ext cx="3851275" cy="307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848100" imgH="3076575" progId="Paint.Picture">
                  <p:embed/>
                </p:oleObj>
              </mc:Choice>
              <mc:Fallback>
                <p:oleObj name="" r:id="rId4" imgW="3848100" imgH="30765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9650" y="962660"/>
                        <a:ext cx="3851275" cy="307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2806700" y="4100830"/>
          <a:ext cx="373697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3733800" imgH="3000375" progId="Paint.Picture">
                  <p:embed/>
                </p:oleObj>
              </mc:Choice>
              <mc:Fallback>
                <p:oleObj name="" r:id="rId6" imgW="3733800" imgH="30003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6700" y="4100830"/>
                        <a:ext cx="373697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 smtClean="0">
                <a:latin typeface="+mn-ea"/>
                <a:ea typeface="+mn-ea"/>
              </a:rPr>
              <a:t>VΩmA</a:t>
            </a:r>
            <a:r>
              <a:rPr lang="zh-CN" altLang="en-US" sz="2200" dirty="0" smtClean="0">
                <a:latin typeface="+mn-ea"/>
                <a:ea typeface="+mn-ea"/>
              </a:rPr>
              <a:t>插孔，黑表笔插入</a:t>
            </a:r>
            <a:r>
              <a:rPr lang="en-US" altLang="zh-CN" sz="2200" dirty="0" smtClean="0">
                <a:latin typeface="+mn-ea"/>
                <a:ea typeface="+mn-ea"/>
              </a:rPr>
              <a:t>COM</a:t>
            </a:r>
            <a:r>
              <a:rPr lang="zh-CN" altLang="en-US" sz="2200" dirty="0" smtClean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 smtClean="0">
                <a:latin typeface="+mn-ea"/>
                <a:ea typeface="+mn-ea"/>
              </a:rPr>
              <a:t>PNP</a:t>
            </a:r>
            <a:r>
              <a:rPr lang="zh-CN" altLang="en-US" sz="2200" dirty="0" smtClean="0">
                <a:latin typeface="+mn-ea"/>
                <a:ea typeface="+mn-ea"/>
              </a:rPr>
              <a:t>还是</a:t>
            </a:r>
            <a:r>
              <a:rPr lang="en-US" altLang="zh-CN" sz="2200" dirty="0" smtClean="0">
                <a:latin typeface="+mn-ea"/>
                <a:ea typeface="+mn-ea"/>
              </a:rPr>
              <a:t>NPN</a:t>
            </a:r>
            <a:r>
              <a:rPr lang="zh-CN" altLang="en-US" sz="2200" dirty="0" smtClean="0">
                <a:latin typeface="+mn-ea"/>
                <a:ea typeface="+mn-ea"/>
              </a:rPr>
              <a:t>型，定下基极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将功能量程置于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r>
              <a:rPr lang="zh-CN" altLang="en-US" sz="2200" dirty="0" smtClean="0">
                <a:latin typeface="+mn-ea"/>
                <a:ea typeface="+mn-ea"/>
              </a:rPr>
              <a:t>要插对，集电极</a:t>
            </a:r>
            <a:r>
              <a:rPr lang="en-US" altLang="zh-CN" sz="2200" dirty="0" smtClean="0">
                <a:latin typeface="+mn-ea"/>
                <a:ea typeface="+mn-ea"/>
              </a:rPr>
              <a:t>c</a:t>
            </a:r>
            <a:r>
              <a:rPr lang="zh-CN" altLang="en-US" sz="2200" dirty="0" smtClean="0">
                <a:latin typeface="+mn-ea"/>
                <a:ea typeface="+mn-ea"/>
              </a:rPr>
              <a:t>和发射极</a:t>
            </a:r>
            <a:r>
              <a:rPr lang="en-US" altLang="zh-CN" sz="2200" dirty="0" smtClean="0">
                <a:latin typeface="+mn-ea"/>
                <a:ea typeface="+mn-ea"/>
              </a:rPr>
              <a:t>e</a:t>
            </a:r>
            <a:r>
              <a:rPr lang="zh-CN" altLang="en-US" sz="2200" dirty="0" smtClean="0">
                <a:latin typeface="+mn-ea"/>
                <a:ea typeface="+mn-ea"/>
              </a:rPr>
              <a:t>随便插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从显示屏上读取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极与插座上的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极插反，应把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极对调后再读取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值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1" imgW="736600" imgH="1447800" progId="Visio.Drawing.11">
                  <p:embed/>
                </p:oleObj>
              </mc:Choice>
              <mc:Fallback>
                <p:oleObj name="Visio" r:id="rId1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 smtClean="0">
                <a:latin typeface="+mn-ea"/>
                <a:ea typeface="+mn-ea"/>
                <a:sym typeface="+mn-ea"/>
              </a:rPr>
              <a:t>b</a:t>
            </a:r>
            <a:endParaRPr lang="en-US" altLang="zh-CN" dirty="0" smtClean="0">
              <a:latin typeface="+mn-ea"/>
              <a:ea typeface="+mn-ea"/>
              <a:sym typeface="+mn-ea"/>
            </a:endParaRPr>
          </a:p>
        </p:txBody>
      </p:sp>
      <p:pic>
        <p:nvPicPr>
          <p:cNvPr id="30727" name="Picture 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“   ”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 smtClean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 smtClean="0">
                <a:latin typeface="+mn-ea"/>
                <a:sym typeface="+mn-ea"/>
              </a:rPr>
              <a:t>b</a:t>
            </a:r>
            <a:endParaRPr lang="en-US" altLang="zh-CN" sz="2000" b="1" dirty="0" smtClean="0">
              <a:latin typeface="+mn-ea"/>
              <a:sym typeface="+mn-ea"/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endParaRPr lang="en-US" altLang="zh-CN" sz="2000" b="1" dirty="0" smtClean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  <a:endParaRPr lang="zh-CN" altLang="en-US" sz="2000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.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掌握</a:t>
            </a:r>
            <a:r>
              <a:rPr lang="zh-CN" altLang="en-US" dirty="0"/>
              <a:t>逻辑开关电路的基本结构</a:t>
            </a:r>
            <a:endParaRPr lang="zh-CN" altLang="en-US" dirty="0"/>
          </a:p>
          <a:p>
            <a:r>
              <a:rPr lang="zh-CN" altLang="en-US" dirty="0"/>
              <a:t>掌握二极管导通和截止的概念</a:t>
            </a:r>
            <a:endParaRPr lang="zh-CN" altLang="en-US" dirty="0"/>
          </a:p>
          <a:p>
            <a:r>
              <a:rPr lang="zh-CN" altLang="en-US" dirty="0"/>
              <a:t>用二极管、三极管构成简单逻辑门电路</a:t>
            </a:r>
            <a:endParaRPr lang="zh-CN" altLang="en-US" dirty="0"/>
          </a:p>
          <a:p>
            <a:r>
              <a:rPr lang="zh-CN" altLang="en-US" dirty="0"/>
              <a:t>掌握最简单的逻辑门电路</a:t>
            </a:r>
            <a:r>
              <a:rPr lang="zh-CN" altLang="en-US" dirty="0" smtClean="0"/>
              <a:t>构成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高低电平产生通过开关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开关向上拨高电平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开关向下拨低</a:t>
            </a:r>
            <a:r>
              <a:rPr lang="zh-CN" altLang="en-US" sz="2400" dirty="0">
                <a:latin typeface="+mn-ea"/>
                <a:ea typeface="+mn-ea"/>
              </a:rPr>
              <a:t>电平。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高低电平通过</a:t>
            </a:r>
            <a:r>
              <a:rPr lang="en-US" altLang="zh-CN" sz="2400" dirty="0" smtClean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S1~~S6</a:t>
            </a:r>
            <a:r>
              <a:rPr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开关内部接线图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</a:t>
            </a:r>
            <a:r>
              <a:rPr lang="zh-CN" altLang="en-US" sz="2400" b="1" dirty="0" smtClean="0"/>
              <a:t>电路图，实验板内部接好的，不需要自己接线，通过</a:t>
            </a:r>
            <a:r>
              <a:rPr lang="zh-CN" altLang="en-US" sz="2400" b="1" dirty="0"/>
              <a:t>拨位</a:t>
            </a:r>
            <a:r>
              <a:rPr lang="zh-CN" altLang="en-US" sz="2400" b="1" dirty="0" smtClean="0"/>
              <a:t>开关，插孔</a:t>
            </a:r>
            <a:r>
              <a:rPr lang="en-US" altLang="zh-CN" sz="2400" b="1" dirty="0" smtClean="0"/>
              <a:t>S1/S2---/S5/S6</a:t>
            </a:r>
            <a:r>
              <a:rPr lang="zh-CN" altLang="en-US" sz="2400" b="1" dirty="0" smtClean="0"/>
              <a:t>能</a:t>
            </a:r>
            <a:r>
              <a:rPr lang="zh-CN" altLang="en-US" sz="2400" b="1" dirty="0"/>
              <a:t>直接输出高电平和低</a:t>
            </a:r>
            <a:r>
              <a:rPr lang="zh-CN" altLang="en-US" sz="2400" b="1" dirty="0" smtClean="0"/>
              <a:t>电平。</a:t>
            </a:r>
            <a:endParaRPr lang="zh-CN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  <a:endParaRPr dirty="0"/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  <a:endParaRPr lang="zh-CN" altLang="en-US" dirty="0"/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电阻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  <a:endParaRPr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</a:t>
            </a:r>
            <a:r>
              <a:rPr lang="zh-CN" altLang="en-US" dirty="0" smtClean="0"/>
              <a:t>～</a:t>
            </a:r>
            <a:r>
              <a:rPr lang="en-US" altLang="zh-CN" dirty="0" smtClean="0"/>
              <a:t>S6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</a:t>
            </a:r>
            <a:r>
              <a:rPr lang="zh-CN" altLang="en-US" sz="4000">
                <a:solidFill>
                  <a:srgbClr val="FF0000"/>
                </a:solidFill>
                <a:sym typeface="+mn-ea"/>
              </a:rPr>
              <a:t>椅子</a:t>
            </a:r>
            <a:r>
              <a:rPr lang="zh-CN" altLang="en-US">
                <a:sym typeface="+mn-ea"/>
              </a:rPr>
              <a:t>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 smtClean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r>
              <a:rPr lang="zh-CN" altLang="en-US" dirty="0"/>
              <a:t>实验材料</a:t>
            </a:r>
            <a:endParaRPr lang="zh-CN" altLang="en-US" dirty="0"/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电阻</a:t>
            </a:r>
            <a:endParaRPr lang="zh-CN" altLang="en-US" dirty="0"/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  <a:endParaRPr lang="zh-CN" altLang="en-US" dirty="0"/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/>
                <a:gridCol w="1204086"/>
                <a:gridCol w="1153352"/>
                <a:gridCol w="1030669"/>
                <a:gridCol w="1183894"/>
                <a:gridCol w="1143000"/>
                <a:gridCol w="1214439"/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/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LVTTL:Low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低电压晶体管晶体管</a:t>
            </a:r>
            <a:r>
              <a:rPr lang="zh-CN" altLang="en-US" sz="1600" dirty="0" smtClean="0"/>
              <a:t>逻辑</a:t>
            </a:r>
            <a:r>
              <a:rPr lang="en-US" altLang="zh-CN" sz="1600" dirty="0" smtClean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</a:t>
            </a:r>
            <a:r>
              <a:rPr lang="zh-CN" altLang="en-US" sz="1600" b="1" dirty="0" smtClean="0"/>
              <a:t>氧化物半导体</a:t>
            </a:r>
            <a:r>
              <a:rPr lang="en-US" altLang="zh-CN" sz="1600" b="1" dirty="0" smtClean="0"/>
              <a:t>.RS232:</a:t>
            </a:r>
            <a:r>
              <a:rPr lang="zh-CN" altLang="en-US" sz="1600" dirty="0" smtClean="0">
                <a:hlinkClick r:id="rId1" action="ppaction://hlinkfile"/>
              </a:rPr>
              <a:t>异步传输</a:t>
            </a:r>
            <a:r>
              <a:rPr lang="zh-CN" altLang="en-US" sz="1600" dirty="0"/>
              <a:t>标准</a:t>
            </a:r>
            <a:r>
              <a:rPr lang="zh-CN" altLang="en-US" sz="1600" dirty="0" smtClean="0"/>
              <a:t>接口</a:t>
            </a:r>
            <a:r>
              <a:rPr lang="en-US" altLang="zh-CN" sz="1600" dirty="0" smtClean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2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二极管构成“与”门电路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800" b="1" i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8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/>
                <a:gridCol w="857250"/>
                <a:gridCol w="785813"/>
                <a:gridCol w="928688"/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/>
        </p:nvGraphicFramePr>
        <p:xfrm>
          <a:off x="410592" y="2652414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1" imgW="1245870" imgH="1201420" progId="">
                  <p:embed/>
                </p:oleObj>
              </mc:Choice>
              <mc:Fallback>
                <p:oleObj name="Visio" r:id="rId1" imgW="1245870" imgH="1201420" progId="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92" y="2652414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/>
                <a:gridCol w="821531"/>
                <a:gridCol w="821531"/>
                <a:gridCol w="821531"/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457200" y="1279600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1"/>
          <p:cNvSpPr txBox="1"/>
          <p:nvPr/>
        </p:nvSpPr>
        <p:spPr>
          <a:xfrm>
            <a:off x="457200" y="1279600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  <a:endParaRPr lang="zh-CN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383280" y="3629025"/>
              <a:ext cx="474345" cy="400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383280" y="3629025"/>
                <a:ext cx="474345" cy="4000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/>
                <a:gridCol w="1400175"/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电平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145.1196850393699,&quot;width&quot;:6377.1086614173228}"/>
</p:tagLst>
</file>

<file path=ppt/tags/tag2.xml><?xml version="1.0" encoding="utf-8"?>
<p:tagLst xmlns:p="http://schemas.openxmlformats.org/presentationml/2006/main">
  <p:tag name="KSO_WM_UNIT_PLACING_PICTURE_USER_VIEWPORT" val="{&quot;height&quot;:5314,&quot;width&quot;:6920}"/>
</p:tagLst>
</file>

<file path=ppt/tags/tag3.xml><?xml version="1.0" encoding="utf-8"?>
<p:tagLst xmlns:p="http://schemas.openxmlformats.org/presentationml/2006/main">
  <p:tag name="KSO_WM_UNIT_PLACING_PICTURE_USER_VIEWPORT" val="{&quot;height&quot;:5434,&quot;width&quot;:608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4248</Words>
  <Application>WPS 演示</Application>
  <PresentationFormat>全屏显示(4:3)</PresentationFormat>
  <Paragraphs>624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38</vt:i4>
      </vt:variant>
    </vt:vector>
  </HeadingPairs>
  <TitlesOfParts>
    <vt:vector size="77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Times New Roman</vt:lpstr>
      <vt:lpstr>Wingdings 2</vt:lpstr>
      <vt:lpstr>Calibri</vt:lpstr>
      <vt:lpstr>Arial Unicode MS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非门测试二组数据</vt:lpstr>
      <vt:lpstr>用晶体管实现正逻辑“与非门”</vt:lpstr>
      <vt:lpstr>正逻辑“与非门”接线图</vt:lpstr>
      <vt:lpstr>与非门三组测试数据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TLT3620</cp:lastModifiedBy>
  <cp:revision>311</cp:revision>
  <dcterms:created xsi:type="dcterms:W3CDTF">2011-08-03T07:44:00Z</dcterms:created>
  <dcterms:modified xsi:type="dcterms:W3CDTF">2020-09-22T05:00:40Z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